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1" r:id="rId5"/>
    <p:sldId id="268"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1" d="100"/>
          <a:sy n="71" d="100"/>
        </p:scale>
        <p:origin x="-1356" y="84"/>
      </p:cViewPr>
      <p:guideLst>
        <p:guide orient="horz" pos="2160"/>
        <p:guide pos="2880"/>
      </p:guideLst>
    </p:cSldViewPr>
  </p:slideViewPr>
  <p:notesTextViewPr>
    <p:cViewPr>
      <p:scale>
        <a:sx n="1" d="1"/>
        <a:sy n="1" d="1"/>
      </p:scale>
      <p:origin x="0" y="0"/>
    </p:cViewPr>
  </p:notesTextViewPr>
  <p:sorterViewPr>
    <p:cViewPr>
      <p:scale>
        <a:sx n="200" d="100"/>
        <a:sy n="200" d="100"/>
      </p:scale>
      <p:origin x="0" y="62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6858000"/>
          </a:xfrm>
          <a:prstGeom prst="rect">
            <a:avLst/>
          </a:prstGeom>
        </p:spPr>
      </p:pic>
      <p:sp>
        <p:nvSpPr>
          <p:cNvPr id="2" name="Title 1"/>
          <p:cNvSpPr>
            <a:spLocks noGrp="1"/>
          </p:cNvSpPr>
          <p:nvPr>
            <p:ph type="ctrTitle"/>
          </p:nvPr>
        </p:nvSpPr>
        <p:spPr>
          <a:xfrm>
            <a:off x="2699792" y="-171400"/>
            <a:ext cx="6264696" cy="2475706"/>
          </a:xfrm>
        </p:spPr>
        <p:txBody>
          <a:bodyPr>
            <a:noAutofit/>
          </a:bodyPr>
          <a:lstStyle/>
          <a:p>
            <a:pPr algn="ctr"/>
            <a:r>
              <a:rPr lang="ar-IQ" sz="3600" dirty="0" smtClean="0">
                <a:solidFill>
                  <a:srgbClr val="C00000"/>
                </a:solidFill>
              </a:rPr>
              <a:t>جامعة بنها- كلية الآداب </a:t>
            </a:r>
            <a:br>
              <a:rPr lang="ar-IQ" sz="3600" dirty="0" smtClean="0">
                <a:solidFill>
                  <a:srgbClr val="C00000"/>
                </a:solidFill>
              </a:rPr>
            </a:br>
            <a:r>
              <a:rPr lang="ar-IQ" sz="3600" dirty="0" smtClean="0">
                <a:solidFill>
                  <a:srgbClr val="C00000"/>
                </a:solidFill>
              </a:rPr>
              <a:t>قسم الإعلام-الفرقة الثالثة – شعبة الصحافة - مادة الصحافة المتخصصة </a:t>
            </a:r>
            <a:r>
              <a:rPr lang="ar-IQ" sz="3600" dirty="0" smtClean="0">
                <a:solidFill>
                  <a:srgbClr val="C00000"/>
                </a:solidFill>
              </a:rPr>
              <a:t>المحاضرة الثانية</a:t>
            </a:r>
            <a:endParaRPr lang="ar-IQ" sz="36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9294"/>
    </mc:Choice>
    <mc:Fallback xmlns="">
      <p:transition spd="slow" advTm="929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IQ" sz="4000" b="1" dirty="0"/>
              <a:t>انواع الصحافة المتخصصة:</a:t>
            </a:r>
          </a:p>
          <a:p>
            <a:r>
              <a:rPr lang="ar-SA" sz="4000" b="1" dirty="0"/>
              <a:t>النوع الأول :</a:t>
            </a:r>
            <a:endParaRPr lang="en-US" sz="4000" dirty="0"/>
          </a:p>
          <a:p>
            <a:r>
              <a:rPr lang="ar-SA" sz="4000" dirty="0"/>
              <a:t> الصحف التي تقدم مادة متخصصة لجمهور متخصص من القراء فالصحيفة النسائية أوالطبية أو الإدارية أو الرياضية تقدم مادة صحفية متخصصة لقراء متخصصين .</a:t>
            </a:r>
            <a:r>
              <a:rPr lang="ar-SA" sz="4000" b="1" dirty="0"/>
              <a:t> </a:t>
            </a:r>
            <a:endParaRPr lang="en-US" sz="4000" dirty="0"/>
          </a:p>
          <a:p>
            <a:endParaRPr lang="en-US" sz="4000" dirty="0"/>
          </a:p>
        </p:txBody>
      </p:sp>
    </p:spTree>
    <p:extLst>
      <p:ext uri="{BB962C8B-B14F-4D97-AF65-F5344CB8AC3E}">
        <p14:creationId xmlns:p14="http://schemas.microsoft.com/office/powerpoint/2010/main" val="2577991783"/>
      </p:ext>
    </p:extLst>
  </p:cSld>
  <p:clrMapOvr>
    <a:masterClrMapping/>
  </p:clrMapOvr>
  <mc:AlternateContent xmlns:mc="http://schemas.openxmlformats.org/markup-compatibility/2006" xmlns:p14="http://schemas.microsoft.com/office/powerpoint/2010/main">
    <mc:Choice Requires="p14">
      <p:transition spd="slow" p14:dur="2000" advTm="219957"/>
    </mc:Choice>
    <mc:Fallback xmlns="">
      <p:transition spd="slow" advTm="21995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SA" sz="2800" b="1" dirty="0"/>
              <a:t>النوع الثانى</a:t>
            </a:r>
            <a:r>
              <a:rPr lang="ar-SA" sz="2800" dirty="0"/>
              <a:t> : </a:t>
            </a:r>
            <a:endParaRPr lang="en-US" sz="2800" dirty="0"/>
          </a:p>
          <a:p>
            <a:r>
              <a:rPr lang="ar-SA" sz="2800" dirty="0"/>
              <a:t>الصحف التى تقدم مادة متخصصة لجمهور عام من القراء كالصحف الرياضية أو الصحيفة الفنية تقدم مادة صحفية متخصصة لجمهور عام غير متخصص، ويدخل هذا النوع من الصحافة غالبية الصفحات المتخصصة في الصحف العامة مثل الجرائد اليومية العامة والمجلات الأسبوعية العامة </a:t>
            </a:r>
            <a:endParaRPr lang="en-US" sz="2800" dirty="0"/>
          </a:p>
          <a:p>
            <a:endParaRPr lang="en-US" sz="2800" dirty="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69571"/>
    </mc:Choice>
    <mc:Fallback xmlns="">
      <p:transition spd="slow" advTm="695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865515"/>
          </a:xfrm>
        </p:spPr>
        <p:txBody>
          <a:bodyPr>
            <a:noAutofit/>
          </a:bodyPr>
          <a:lstStyle/>
          <a:p>
            <a:r>
              <a:rPr lang="ar-EG" sz="4400" b="1" dirty="0"/>
              <a:t>مستويات الصحافة المتخصصة :</a:t>
            </a:r>
            <a:endParaRPr lang="en-US" sz="4400" b="1" dirty="0"/>
          </a:p>
          <a:p>
            <a:r>
              <a:rPr lang="ar-SA" sz="3200" b="1" dirty="0"/>
              <a:t>مستوى يخاطب القارئ العادى</a:t>
            </a:r>
            <a:r>
              <a:rPr lang="ar-SA" sz="3200" dirty="0"/>
              <a:t> </a:t>
            </a:r>
            <a:endParaRPr lang="en-US" sz="3200" dirty="0"/>
          </a:p>
          <a:p>
            <a:r>
              <a:rPr lang="ar-SA" sz="3200" b="1" dirty="0"/>
              <a:t>مستوى القارئ المتوسط الثقافة </a:t>
            </a:r>
            <a:endParaRPr lang="en-US" sz="3200" dirty="0"/>
          </a:p>
          <a:p>
            <a:r>
              <a:rPr lang="ar-SA" sz="3200" b="1" dirty="0"/>
              <a:t>مستوى القارئ المتخصص</a:t>
            </a:r>
            <a:r>
              <a:rPr lang="ar-SA" sz="3200" dirty="0"/>
              <a:t> </a:t>
            </a:r>
            <a:endParaRPr lang="en-US" sz="3200" dirty="0"/>
          </a:p>
          <a:p>
            <a:r>
              <a:rPr lang="ar-SA" sz="3200" b="1" dirty="0"/>
              <a:t>فئات الصحافة المتخصصة </a:t>
            </a:r>
            <a:endParaRPr lang="en-US" sz="3200" dirty="0"/>
          </a:p>
          <a:p>
            <a:r>
              <a:rPr lang="ar-EG" sz="3200" b="1" u="sng" dirty="0"/>
              <a:t>أولاً: من حيث الشكل :</a:t>
            </a:r>
            <a:endParaRPr lang="en-US" sz="3200" dirty="0"/>
          </a:p>
          <a:p>
            <a:pPr lvl="0"/>
            <a:r>
              <a:rPr lang="ar-EG" sz="3200" b="1" dirty="0"/>
              <a:t>مواد متخصصة مجمعة تنشر فى الصحافة العامة ( يومية أو غير يومية) فى عدة أشكال بصفة دورية ثابتة، على النحو التالى :</a:t>
            </a:r>
            <a:endParaRPr lang="en-US" sz="3200" dirty="0"/>
          </a:p>
          <a:p>
            <a:r>
              <a:rPr lang="ar-EG" sz="3200" b="1" dirty="0"/>
              <a:t> الملحق الثابت :</a:t>
            </a:r>
            <a:endParaRPr lang="en-US" sz="3200" dirty="0"/>
          </a:p>
          <a:p>
            <a:endParaRPr lang="en-US" sz="3200" dirty="0"/>
          </a:p>
        </p:txBody>
      </p:sp>
    </p:spTree>
    <p:extLst>
      <p:ext uri="{BB962C8B-B14F-4D97-AF65-F5344CB8AC3E}">
        <p14:creationId xmlns:p14="http://schemas.microsoft.com/office/powerpoint/2010/main" val="3978343831"/>
      </p:ext>
    </p:extLst>
  </p:cSld>
  <p:clrMapOvr>
    <a:masterClrMapping/>
  </p:clrMapOvr>
  <mc:AlternateContent xmlns:mc="http://schemas.openxmlformats.org/markup-compatibility/2006" xmlns:p14="http://schemas.microsoft.com/office/powerpoint/2010/main">
    <mc:Choice Requires="p14">
      <p:transition spd="slow" p14:dur="2000" advTm="49227"/>
    </mc:Choice>
    <mc:Fallback xmlns="">
      <p:transition spd="slow" advTm="4922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SA" sz="3400" b="1" dirty="0" smtClean="0"/>
              <a:t>القسم </a:t>
            </a:r>
            <a:r>
              <a:rPr lang="ar-SA" sz="3400" b="1" dirty="0"/>
              <a:t>الثابت </a:t>
            </a:r>
            <a:endParaRPr lang="en-US" sz="3400" dirty="0"/>
          </a:p>
          <a:p>
            <a:r>
              <a:rPr lang="ar-SA" sz="3400" b="1" dirty="0" smtClean="0"/>
              <a:t>مواد </a:t>
            </a:r>
            <a:r>
              <a:rPr lang="ar-SA" sz="3400" b="1" dirty="0"/>
              <a:t>متخصصة مجمعة </a:t>
            </a:r>
            <a:endParaRPr lang="en-US" sz="3400" dirty="0"/>
          </a:p>
          <a:p>
            <a:r>
              <a:rPr lang="ar-SA" sz="3400" b="1" dirty="0" smtClean="0"/>
              <a:t>مواد </a:t>
            </a:r>
            <a:r>
              <a:rPr lang="ar-SA" sz="3400" b="1" dirty="0"/>
              <a:t>متخصصة تنشرها صحافة متخصصة </a:t>
            </a:r>
            <a:endParaRPr lang="en-US" sz="3400" dirty="0"/>
          </a:p>
          <a:p>
            <a:r>
              <a:rPr lang="ar-SA" sz="3400" b="1" dirty="0" smtClean="0"/>
              <a:t>دوريات </a:t>
            </a:r>
            <a:r>
              <a:rPr lang="ar-SA" sz="3400" b="1" dirty="0"/>
              <a:t>متخصصة تقدم مضموناً تخصصياً دقيقاً</a:t>
            </a:r>
            <a:r>
              <a:rPr lang="ar-SA" sz="3400" dirty="0"/>
              <a:t> </a:t>
            </a:r>
            <a:endParaRPr lang="en-US" sz="3400" dirty="0"/>
          </a:p>
          <a:p>
            <a:r>
              <a:rPr lang="ar-EG" sz="3400" b="1" u="sng" dirty="0" smtClean="0"/>
              <a:t>ثانياً</a:t>
            </a:r>
            <a:r>
              <a:rPr lang="ar-EG" sz="3400" b="1" u="sng" dirty="0"/>
              <a:t>: من حيث المضمون :</a:t>
            </a:r>
            <a:endParaRPr lang="en-US" sz="3400" dirty="0"/>
          </a:p>
          <a:p>
            <a:r>
              <a:rPr lang="ar-EG" sz="3400" dirty="0"/>
              <a:t>صحافة الأطفال </a:t>
            </a:r>
            <a:endParaRPr lang="en-US" sz="3400" dirty="0"/>
          </a:p>
          <a:p>
            <a:r>
              <a:rPr lang="ar-EG" sz="3400" dirty="0" smtClean="0"/>
              <a:t>الصحافة </a:t>
            </a:r>
            <a:r>
              <a:rPr lang="ar-EG" sz="3400" dirty="0"/>
              <a:t>الرياضية </a:t>
            </a:r>
            <a:r>
              <a:rPr lang="ar-IQ" sz="3400" dirty="0" smtClean="0"/>
              <a:t>...الخ</a:t>
            </a:r>
          </a:p>
          <a:p>
            <a:r>
              <a:rPr lang="ar-IQ" sz="3600" dirty="0" smtClean="0">
                <a:solidFill>
                  <a:srgbClr val="C00000"/>
                </a:solidFill>
              </a:rPr>
              <a:t>وإلى </a:t>
            </a:r>
            <a:r>
              <a:rPr lang="ar-IQ" sz="3600" dirty="0">
                <a:solidFill>
                  <a:srgbClr val="C00000"/>
                </a:solidFill>
              </a:rPr>
              <a:t>اللقاء فى محاضرة أخرى </a:t>
            </a:r>
          </a:p>
          <a:p>
            <a:r>
              <a:rPr lang="ar-IQ" sz="3600" dirty="0">
                <a:solidFill>
                  <a:srgbClr val="C00000"/>
                </a:solidFill>
              </a:rPr>
              <a:t>                                        خالص تحياتى</a:t>
            </a:r>
            <a:endParaRPr lang="ar-IQ" sz="3600" dirty="0"/>
          </a:p>
          <a:p>
            <a:endParaRPr lang="en-US" sz="3400" dirty="0"/>
          </a:p>
        </p:txBody>
      </p:sp>
    </p:spTree>
    <p:extLst>
      <p:ext uri="{BB962C8B-B14F-4D97-AF65-F5344CB8AC3E}">
        <p14:creationId xmlns:p14="http://schemas.microsoft.com/office/powerpoint/2010/main" val="2654171833"/>
      </p:ext>
    </p:extLst>
  </p:cSld>
  <p:clrMapOvr>
    <a:masterClrMapping/>
  </p:clrMapOvr>
  <mc:AlternateContent xmlns:mc="http://schemas.openxmlformats.org/markup-compatibility/2006" xmlns:p14="http://schemas.microsoft.com/office/powerpoint/2010/main">
    <mc:Choice Requires="p14">
      <p:transition spd="slow" p14:dur="2000" advTm="177397"/>
    </mc:Choice>
    <mc:Fallback xmlns="">
      <p:transition spd="slow" advTm="177397"/>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582</TotalTime>
  <Words>169</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جامعة بنها- كلية الآداب  قسم الإعلام-الفرقة الثالثة – شعبة الصحافة - مادة الصحافة المتخصصة المحاضرة الثانية</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101</cp:revision>
  <dcterms:created xsi:type="dcterms:W3CDTF">2020-03-17T06:10:57Z</dcterms:created>
  <dcterms:modified xsi:type="dcterms:W3CDTF">2021-01-05T01:33:53Z</dcterms:modified>
</cp:coreProperties>
</file>